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odoni FLF" charset="1" panose="02000606090000020003"/>
      <p:regular r:id="rId10"/>
    </p:embeddedFont>
    <p:embeddedFont>
      <p:font typeface="Bodoni FLF Bold" charset="1" panose="02000803080000020003"/>
      <p:regular r:id="rId11"/>
    </p:embeddedFont>
    <p:embeddedFont>
      <p:font typeface="Bodoni FLF Italics" charset="1" panose="02000603090000090003"/>
      <p:regular r:id="rId12"/>
    </p:embeddedFont>
    <p:embeddedFont>
      <p:font typeface="Bodoni FLF Bold Italics" charset="1" panose="02000803090000090003"/>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Playfair Display" charset="1" panose="00000000000000000000"/>
      <p:regular r:id="rId23"/>
    </p:embeddedFont>
    <p:embeddedFont>
      <p:font typeface="Playfair Display Bold" charset="1" panose="00000000000000000000"/>
      <p:regular r:id="rId24"/>
    </p:embeddedFont>
    <p:embeddedFont>
      <p:font typeface="Playfair Display Italics" charset="1" panose="00000000000000000000"/>
      <p:regular r:id="rId25"/>
    </p:embeddedFont>
    <p:embeddedFont>
      <p:font typeface="Playfair Display Bold Italics" charset="1" panose="00000000000000000000"/>
      <p:regular r:id="rId26"/>
    </p:embeddedFont>
    <p:embeddedFont>
      <p:font typeface="Playfair Display Medium" charset="1" panose="00000000000000000000"/>
      <p:regular r:id="rId27"/>
    </p:embeddedFont>
    <p:embeddedFont>
      <p:font typeface="Playfair Display Medium Italics" charset="1" panose="00000000000000000000"/>
      <p:regular r:id="rId28"/>
    </p:embeddedFont>
    <p:embeddedFont>
      <p:font typeface="Playfair Display Semi-Bold" charset="1" panose="00000000000000000000"/>
      <p:regular r:id="rId29"/>
    </p:embeddedFont>
    <p:embeddedFont>
      <p:font typeface="Playfair Display Semi-Bold Italics" charset="1" panose="00000000000000000000"/>
      <p:regular r:id="rId30"/>
    </p:embeddedFont>
    <p:embeddedFont>
      <p:font typeface="Playfair Display Ultra-Bold" charset="1" panose="00000000000000000000"/>
      <p:regular r:id="rId31"/>
    </p:embeddedFont>
    <p:embeddedFont>
      <p:font typeface="Playfair Display Ultra-Bold Italics" charset="1" panose="00000000000000000000"/>
      <p:regular r:id="rId32"/>
    </p:embeddedFont>
    <p:embeddedFont>
      <p:font typeface="Playfair Display Heavy" charset="1" panose="00000000000000000000"/>
      <p:regular r:id="rId33"/>
    </p:embeddedFont>
    <p:embeddedFont>
      <p:font typeface="Playfair Display Heavy Italics" charset="1" panose="00000000000000000000"/>
      <p:regular r:id="rId34"/>
    </p:embeddedFont>
    <p:embeddedFont>
      <p:font typeface="Canva Sans" charset="1" panose="020B0503030501040103"/>
      <p:regular r:id="rId35"/>
    </p:embeddedFont>
    <p:embeddedFont>
      <p:font typeface="Canva Sans Bold" charset="1" panose="020B0803030501040103"/>
      <p:regular r:id="rId36"/>
    </p:embeddedFont>
    <p:embeddedFont>
      <p:font typeface="Canva Sans Italics" charset="1" panose="020B0503030501040103"/>
      <p:regular r:id="rId37"/>
    </p:embeddedFont>
    <p:embeddedFont>
      <p:font typeface="Canva Sans Bold Italics" charset="1" panose="020B0803030501040103"/>
      <p:regular r:id="rId38"/>
    </p:embeddedFont>
    <p:embeddedFont>
      <p:font typeface="Canva Sans Medium" charset="1" panose="020B0603030501040103"/>
      <p:regular r:id="rId39"/>
    </p:embeddedFont>
    <p:embeddedFont>
      <p:font typeface="Canva Sans Medium Italics" charset="1" panose="020B0603030501040103"/>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109" y="0"/>
            <a:ext cx="18392109" cy="10401053"/>
          </a:xfrm>
          <a:custGeom>
            <a:avLst/>
            <a:gdLst/>
            <a:ahLst/>
            <a:cxnLst/>
            <a:rect r="r" b="b" t="t" l="l"/>
            <a:pathLst>
              <a:path h="10401053" w="18392109">
                <a:moveTo>
                  <a:pt x="0" y="0"/>
                </a:moveTo>
                <a:lnTo>
                  <a:pt x="18392109" y="0"/>
                </a:lnTo>
                <a:lnTo>
                  <a:pt x="18392109" y="10401053"/>
                </a:lnTo>
                <a:lnTo>
                  <a:pt x="0" y="104010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31573" y="256176"/>
            <a:ext cx="3454311" cy="3169330"/>
          </a:xfrm>
          <a:custGeom>
            <a:avLst/>
            <a:gdLst/>
            <a:ahLst/>
            <a:cxnLst/>
            <a:rect r="r" b="b" t="t" l="l"/>
            <a:pathLst>
              <a:path h="3169330" w="3454311">
                <a:moveTo>
                  <a:pt x="0" y="0"/>
                </a:moveTo>
                <a:lnTo>
                  <a:pt x="3454311" y="0"/>
                </a:lnTo>
                <a:lnTo>
                  <a:pt x="3454311" y="3169330"/>
                </a:lnTo>
                <a:lnTo>
                  <a:pt x="0" y="3169330"/>
                </a:lnTo>
                <a:lnTo>
                  <a:pt x="0" y="0"/>
                </a:lnTo>
                <a:close/>
              </a:path>
            </a:pathLst>
          </a:custGeom>
          <a:blipFill>
            <a:blip r:embed="rId4"/>
            <a:stretch>
              <a:fillRect l="0" t="0" r="0" b="0"/>
            </a:stretch>
          </a:blipFill>
        </p:spPr>
      </p:sp>
      <p:sp>
        <p:nvSpPr>
          <p:cNvPr name="TextBox 4" id="4"/>
          <p:cNvSpPr txBox="true"/>
          <p:nvPr/>
        </p:nvSpPr>
        <p:spPr>
          <a:xfrm rot="0">
            <a:off x="8507953" y="2857377"/>
            <a:ext cx="8817280" cy="3905250"/>
          </a:xfrm>
          <a:prstGeom prst="rect">
            <a:avLst/>
          </a:prstGeom>
        </p:spPr>
        <p:txBody>
          <a:bodyPr anchor="t" rtlCol="false" tIns="0" lIns="0" bIns="0" rIns="0">
            <a:spAutoFit/>
          </a:bodyPr>
          <a:lstStyle/>
          <a:p>
            <a:pPr algn="ctr">
              <a:lnSpc>
                <a:spcPts val="6214"/>
              </a:lnSpc>
            </a:pPr>
            <a:r>
              <a:rPr lang="en-US" sz="5178">
                <a:solidFill>
                  <a:srgbClr val="FFFFFF"/>
                </a:solidFill>
                <a:latin typeface="Playfair Display Heavy"/>
              </a:rPr>
              <a:t> </a:t>
            </a:r>
            <a:r>
              <a:rPr lang="en-US" sz="5178">
                <a:solidFill>
                  <a:srgbClr val="FFFFFF"/>
                </a:solidFill>
                <a:latin typeface="Playfair Display"/>
              </a:rPr>
              <a:t>A brief review  of </a:t>
            </a:r>
          </a:p>
          <a:p>
            <a:pPr algn="ctr">
              <a:lnSpc>
                <a:spcPts val="6214"/>
              </a:lnSpc>
            </a:pPr>
            <a:r>
              <a:rPr lang="en-US" sz="5178">
                <a:solidFill>
                  <a:srgbClr val="FFFFFF"/>
                </a:solidFill>
                <a:latin typeface="Playfair Display"/>
              </a:rPr>
              <a:t>Detection of Brain Tumor in MRI Images, using Combination of Fuzzy C-Means and SVM</a:t>
            </a:r>
          </a:p>
        </p:txBody>
      </p:sp>
      <p:sp>
        <p:nvSpPr>
          <p:cNvPr name="TextBox 5" id="5"/>
          <p:cNvSpPr txBox="true"/>
          <p:nvPr/>
        </p:nvSpPr>
        <p:spPr>
          <a:xfrm rot="0">
            <a:off x="458264" y="4073011"/>
            <a:ext cx="10031581" cy="3003550"/>
          </a:xfrm>
          <a:prstGeom prst="rect">
            <a:avLst/>
          </a:prstGeom>
        </p:spPr>
        <p:txBody>
          <a:bodyPr anchor="t" rtlCol="false" tIns="0" lIns="0" bIns="0" rIns="0">
            <a:spAutoFit/>
          </a:bodyPr>
          <a:lstStyle/>
          <a:p>
            <a:pPr>
              <a:lnSpc>
                <a:spcPts val="5750"/>
              </a:lnSpc>
            </a:pPr>
            <a:r>
              <a:rPr lang="en-US" sz="5000" spc="15">
                <a:solidFill>
                  <a:srgbClr val="000000"/>
                </a:solidFill>
                <a:latin typeface="Times New Roman Italics"/>
              </a:rPr>
              <a:t>NAME: SHIHAB MUSA</a:t>
            </a:r>
          </a:p>
          <a:p>
            <a:pPr>
              <a:lnSpc>
                <a:spcPts val="5750"/>
              </a:lnSpc>
            </a:pPr>
            <a:r>
              <a:rPr lang="en-US" sz="5000" spc="15">
                <a:solidFill>
                  <a:srgbClr val="000000"/>
                </a:solidFill>
                <a:latin typeface="Times New Roman Italics"/>
              </a:rPr>
              <a:t>ID 21301533</a:t>
            </a:r>
          </a:p>
          <a:p>
            <a:pPr>
              <a:lnSpc>
                <a:spcPts val="5750"/>
              </a:lnSpc>
            </a:pPr>
            <a:r>
              <a:rPr lang="en-US" sz="5000" spc="15">
                <a:solidFill>
                  <a:srgbClr val="000000"/>
                </a:solidFill>
                <a:latin typeface="Times New Roman Italics"/>
              </a:rPr>
              <a:t>SECTION 1 </a:t>
            </a:r>
          </a:p>
          <a:p>
            <a:pPr algn="l">
              <a:lnSpc>
                <a:spcPts val="5750"/>
              </a:lnSpc>
            </a:pPr>
            <a:r>
              <a:rPr lang="en-US" sz="5000" spc="15">
                <a:solidFill>
                  <a:srgbClr val="000000"/>
                </a:solidFill>
                <a:latin typeface="Times New Roman Italics"/>
              </a:rPr>
              <a:t>CSE 438</a:t>
            </a:r>
          </a:p>
        </p:txBody>
      </p:sp>
      <p:sp>
        <p:nvSpPr>
          <p:cNvPr name="TextBox 6" id="6"/>
          <p:cNvSpPr txBox="true"/>
          <p:nvPr/>
        </p:nvSpPr>
        <p:spPr>
          <a:xfrm rot="0">
            <a:off x="9452023" y="1000125"/>
            <a:ext cx="6929140" cy="1191095"/>
          </a:xfrm>
          <a:prstGeom prst="rect">
            <a:avLst/>
          </a:prstGeom>
        </p:spPr>
        <p:txBody>
          <a:bodyPr anchor="t" rtlCol="false" tIns="0" lIns="0" bIns="0" rIns="0">
            <a:spAutoFit/>
          </a:bodyPr>
          <a:lstStyle/>
          <a:p>
            <a:pPr algn="ctr">
              <a:lnSpc>
                <a:spcPts val="8710"/>
              </a:lnSpc>
              <a:spcBef>
                <a:spcPct val="0"/>
              </a:spcBef>
            </a:pPr>
            <a:r>
              <a:rPr lang="en-US" sz="7573" spc="22" u="sng">
                <a:solidFill>
                  <a:srgbClr val="FFFFFF"/>
                </a:solidFill>
                <a:latin typeface="Bodoni FLF Bold Italics"/>
              </a:rPr>
              <a:t>PAPER REVIEW</a:t>
            </a:r>
          </a:p>
        </p:txBody>
      </p:sp>
      <p:sp>
        <p:nvSpPr>
          <p:cNvPr name="TextBox 7" id="7"/>
          <p:cNvSpPr txBox="true"/>
          <p:nvPr/>
        </p:nvSpPr>
        <p:spPr>
          <a:xfrm rot="0">
            <a:off x="12" y="51140"/>
            <a:ext cx="263128" cy="692910"/>
          </a:xfrm>
          <a:prstGeom prst="rect">
            <a:avLst/>
          </a:prstGeom>
        </p:spPr>
        <p:txBody>
          <a:bodyPr anchor="t" rtlCol="false" tIns="0" lIns="0" bIns="0" rIns="0">
            <a:spAutoFit/>
          </a:bodyPr>
          <a:lstStyle/>
          <a:p>
            <a:pPr algn="ctr">
              <a:lnSpc>
                <a:spcPts val="4737"/>
              </a:lnSpc>
              <a:spcBef>
                <a:spcPct val="0"/>
              </a:spcBef>
            </a:pPr>
            <a:r>
              <a:rPr lang="en-US" sz="4119" spc="12">
                <a:solidFill>
                  <a:srgbClr val="FFFFFF"/>
                </a:solidFill>
                <a:latin typeface="Times New Roman"/>
              </a:rPr>
              <a:t>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92109" cy="10401053"/>
          </a:xfrm>
          <a:custGeom>
            <a:avLst/>
            <a:gdLst/>
            <a:ahLst/>
            <a:cxnLst/>
            <a:rect r="r" b="b" t="t" l="l"/>
            <a:pathLst>
              <a:path h="10401053" w="18392109">
                <a:moveTo>
                  <a:pt x="0" y="0"/>
                </a:moveTo>
                <a:lnTo>
                  <a:pt x="18392109" y="0"/>
                </a:lnTo>
                <a:lnTo>
                  <a:pt x="18392109" y="10401053"/>
                </a:lnTo>
                <a:lnTo>
                  <a:pt x="0" y="104010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53574"/>
            <a:ext cx="7905190" cy="8893905"/>
          </a:xfrm>
          <a:custGeom>
            <a:avLst/>
            <a:gdLst/>
            <a:ahLst/>
            <a:cxnLst/>
            <a:rect r="r" b="b" t="t" l="l"/>
            <a:pathLst>
              <a:path h="8893905" w="7905190">
                <a:moveTo>
                  <a:pt x="0" y="0"/>
                </a:moveTo>
                <a:lnTo>
                  <a:pt x="7905190" y="0"/>
                </a:lnTo>
                <a:lnTo>
                  <a:pt x="7905190" y="8893905"/>
                </a:lnTo>
                <a:lnTo>
                  <a:pt x="0" y="8893905"/>
                </a:lnTo>
                <a:lnTo>
                  <a:pt x="0" y="0"/>
                </a:lnTo>
                <a:close/>
              </a:path>
            </a:pathLst>
          </a:custGeom>
          <a:blipFill>
            <a:blip r:embed="rId4"/>
            <a:stretch>
              <a:fillRect l="-34380" t="0" r="-34380" b="0"/>
            </a:stretch>
          </a:blipFill>
        </p:spPr>
      </p:sp>
      <p:sp>
        <p:nvSpPr>
          <p:cNvPr name="TextBox 4" id="4"/>
          <p:cNvSpPr txBox="true"/>
          <p:nvPr/>
        </p:nvSpPr>
        <p:spPr>
          <a:xfrm rot="0">
            <a:off x="8179605" y="248101"/>
            <a:ext cx="9602105" cy="1408797"/>
          </a:xfrm>
          <a:prstGeom prst="rect">
            <a:avLst/>
          </a:prstGeom>
        </p:spPr>
        <p:txBody>
          <a:bodyPr anchor="t" rtlCol="false" tIns="0" lIns="0" bIns="0" rIns="0">
            <a:spAutoFit/>
          </a:bodyPr>
          <a:lstStyle/>
          <a:p>
            <a:pPr algn="ctr">
              <a:lnSpc>
                <a:spcPts val="11599"/>
              </a:lnSpc>
            </a:pPr>
            <a:r>
              <a:rPr lang="en-US" sz="8285" u="sng">
                <a:solidFill>
                  <a:srgbClr val="FFFFFF"/>
                </a:solidFill>
                <a:latin typeface="Canva Sans Bold"/>
              </a:rPr>
              <a:t>Abstract overview</a:t>
            </a:r>
          </a:p>
        </p:txBody>
      </p:sp>
      <p:sp>
        <p:nvSpPr>
          <p:cNvPr name="TextBox 5" id="5"/>
          <p:cNvSpPr txBox="true"/>
          <p:nvPr/>
        </p:nvSpPr>
        <p:spPr>
          <a:xfrm rot="0">
            <a:off x="8383911" y="2198921"/>
            <a:ext cx="9397799" cy="6203085"/>
          </a:xfrm>
          <a:prstGeom prst="rect">
            <a:avLst/>
          </a:prstGeom>
        </p:spPr>
        <p:txBody>
          <a:bodyPr anchor="t" rtlCol="false" tIns="0" lIns="0" bIns="0" rIns="0">
            <a:spAutoFit/>
          </a:bodyPr>
          <a:lstStyle/>
          <a:p>
            <a:pPr algn="ctr">
              <a:lnSpc>
                <a:spcPts val="4123"/>
              </a:lnSpc>
            </a:pPr>
            <a:r>
              <a:rPr lang="en-US" sz="2945">
                <a:solidFill>
                  <a:srgbClr val="FFFFFF"/>
                </a:solidFill>
                <a:latin typeface="Playfair Display Bold"/>
              </a:rPr>
              <a:t>The abstract summarizes the paper that proposes a new hybrid technique for brain tumor classification using data mining methods. The paper describes the steps involved in the proposed technique, such as image enhancement, skull striping, segmentation, feature extraction, and classification. The paper claims that the proposed technique, which combines support vector machine (SVM) and fuzzy c-means (FCM) clustering, provides accurate and more effective results for classifying brain MRI images. </a:t>
            </a:r>
          </a:p>
          <a:p>
            <a:pPr algn="ctr">
              <a:lnSpc>
                <a:spcPts val="4123"/>
              </a:lnSpc>
            </a:pPr>
          </a:p>
          <a:p>
            <a:pPr algn="ctr">
              <a:lnSpc>
                <a:spcPts val="4123"/>
              </a:lnSpc>
            </a:pPr>
          </a:p>
        </p:txBody>
      </p:sp>
      <p:sp>
        <p:nvSpPr>
          <p:cNvPr name="TextBox 6" id="6"/>
          <p:cNvSpPr txBox="true"/>
          <p:nvPr/>
        </p:nvSpPr>
        <p:spPr>
          <a:xfrm rot="0">
            <a:off x="111119" y="67391"/>
            <a:ext cx="238129" cy="752475"/>
          </a:xfrm>
          <a:prstGeom prst="rect">
            <a:avLst/>
          </a:prstGeom>
        </p:spPr>
        <p:txBody>
          <a:bodyPr anchor="t" rtlCol="false" tIns="0" lIns="0" bIns="0" rIns="0">
            <a:spAutoFit/>
          </a:bodyPr>
          <a:lstStyle/>
          <a:p>
            <a:pPr algn="ctr">
              <a:lnSpc>
                <a:spcPts val="5175"/>
              </a:lnSpc>
              <a:spcBef>
                <a:spcPct val="0"/>
              </a:spcBef>
            </a:pPr>
            <a:r>
              <a:rPr lang="en-US" sz="4500" spc="13">
                <a:solidFill>
                  <a:srgbClr val="FFFFFF"/>
                </a:solidFill>
                <a:latin typeface="Times New Roman Italics"/>
              </a:rPr>
              <a:t>2</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265BAA"/>
        </a:solidFill>
      </p:bgPr>
    </p:bg>
    <p:spTree>
      <p:nvGrpSpPr>
        <p:cNvPr id="1" name=""/>
        <p:cNvGrpSpPr/>
        <p:nvPr/>
      </p:nvGrpSpPr>
      <p:grpSpPr>
        <a:xfrm>
          <a:off x="0" y="0"/>
          <a:ext cx="0" cy="0"/>
          <a:chOff x="0" y="0"/>
          <a:chExt cx="0" cy="0"/>
        </a:xfrm>
      </p:grpSpPr>
      <p:sp>
        <p:nvSpPr>
          <p:cNvPr name="TextBox 2" id="2"/>
          <p:cNvSpPr txBox="true"/>
          <p:nvPr/>
        </p:nvSpPr>
        <p:spPr>
          <a:xfrm rot="0">
            <a:off x="146261" y="882649"/>
            <a:ext cx="7054105" cy="9324470"/>
          </a:xfrm>
          <a:prstGeom prst="rect">
            <a:avLst/>
          </a:prstGeom>
        </p:spPr>
        <p:txBody>
          <a:bodyPr anchor="t" rtlCol="false" tIns="0" lIns="0" bIns="0" rIns="0">
            <a:spAutoFit/>
          </a:bodyPr>
          <a:lstStyle/>
          <a:p>
            <a:pPr marL="571030" indent="-285515" lvl="1">
              <a:lnSpc>
                <a:spcPts val="3702"/>
              </a:lnSpc>
              <a:buFont typeface="Arial"/>
              <a:buChar char="•"/>
            </a:pPr>
            <a:r>
              <a:rPr lang="en-US" sz="2644" u="sng">
                <a:solidFill>
                  <a:srgbClr val="FFFFFF"/>
                </a:solidFill>
                <a:latin typeface="Playfair Display Bold"/>
              </a:rPr>
              <a:t>1. Data Collection:</a:t>
            </a:r>
          </a:p>
          <a:p>
            <a:pPr marL="1142060" indent="-380687" lvl="2">
              <a:lnSpc>
                <a:spcPts val="3702"/>
              </a:lnSpc>
              <a:buFont typeface="Arial"/>
              <a:buChar char="⚬"/>
            </a:pPr>
            <a:r>
              <a:rPr lang="en-US" sz="2644">
                <a:solidFill>
                  <a:srgbClr val="FFFFFF"/>
                </a:solidFill>
                <a:latin typeface="Playfair Display"/>
              </a:rPr>
              <a:t>Brain MRI images were obtained from different medical centers.</a:t>
            </a:r>
          </a:p>
          <a:p>
            <a:pPr marL="1142060" indent="-380687" lvl="2">
              <a:lnSpc>
                <a:spcPts val="3702"/>
              </a:lnSpc>
              <a:buFont typeface="Arial"/>
              <a:buChar char="⚬"/>
            </a:pPr>
            <a:r>
              <a:rPr lang="en-US" sz="2644">
                <a:solidFill>
                  <a:srgbClr val="FFFFFF"/>
                </a:solidFill>
                <a:latin typeface="Playfair Display"/>
              </a:rPr>
              <a:t>Images converted into 2D matrices using MATLAB.</a:t>
            </a:r>
          </a:p>
          <a:p>
            <a:pPr>
              <a:lnSpc>
                <a:spcPts val="3702"/>
              </a:lnSpc>
            </a:pPr>
          </a:p>
          <a:p>
            <a:pPr marL="571030" indent="-285515" lvl="1">
              <a:lnSpc>
                <a:spcPts val="3702"/>
              </a:lnSpc>
              <a:buFont typeface="Arial"/>
              <a:buChar char="•"/>
            </a:pPr>
            <a:r>
              <a:rPr lang="en-US" sz="2644" u="sng">
                <a:solidFill>
                  <a:srgbClr val="FFFFFF"/>
                </a:solidFill>
                <a:latin typeface="Playfair Display Bold"/>
              </a:rPr>
              <a:t>2. </a:t>
            </a:r>
            <a:r>
              <a:rPr lang="en-US" sz="2644" u="sng">
                <a:solidFill>
                  <a:srgbClr val="FFFFFF"/>
                </a:solidFill>
                <a:latin typeface="Playfair Display Bold"/>
              </a:rPr>
              <a:t>Image Enhancement:</a:t>
            </a:r>
          </a:p>
          <a:p>
            <a:pPr marL="1142060" indent="-380687" lvl="2">
              <a:lnSpc>
                <a:spcPts val="3702"/>
              </a:lnSpc>
              <a:buFont typeface="Arial"/>
              <a:buChar char="⚬"/>
            </a:pPr>
            <a:r>
              <a:rPr lang="en-US" sz="2644">
                <a:solidFill>
                  <a:srgbClr val="FFFFFF"/>
                </a:solidFill>
                <a:latin typeface="Playfair Display"/>
              </a:rPr>
              <a:t>Contrast improvement and Mid-range Stretch techniques were applied.</a:t>
            </a:r>
          </a:p>
          <a:p>
            <a:pPr marL="1142060" indent="-380687" lvl="2">
              <a:lnSpc>
                <a:spcPts val="3702"/>
              </a:lnSpc>
              <a:buFont typeface="Arial"/>
              <a:buChar char="⚬"/>
            </a:pPr>
            <a:r>
              <a:rPr lang="en-US" sz="2644">
                <a:solidFill>
                  <a:srgbClr val="FFFFFF"/>
                </a:solidFill>
                <a:latin typeface="Playfair Display"/>
              </a:rPr>
              <a:t>These methods aim to improve image quality for better perceptibility.</a:t>
            </a:r>
          </a:p>
          <a:p>
            <a:pPr>
              <a:lnSpc>
                <a:spcPts val="3702"/>
              </a:lnSpc>
            </a:pPr>
          </a:p>
          <a:p>
            <a:pPr marL="571030" indent="-285515" lvl="1">
              <a:lnSpc>
                <a:spcPts val="3702"/>
              </a:lnSpc>
              <a:buFont typeface="Arial"/>
              <a:buChar char="•"/>
            </a:pPr>
            <a:r>
              <a:rPr lang="en-US" sz="2644" u="sng">
                <a:solidFill>
                  <a:srgbClr val="FFFFFF"/>
                </a:solidFill>
                <a:latin typeface="Playfair Display Bold"/>
              </a:rPr>
              <a:t>3. </a:t>
            </a:r>
            <a:r>
              <a:rPr lang="en-US" sz="2644" u="sng">
                <a:solidFill>
                  <a:srgbClr val="FFFFFF"/>
                </a:solidFill>
                <a:latin typeface="Playfair Display Bold"/>
              </a:rPr>
              <a:t>Skull Stripping:</a:t>
            </a:r>
          </a:p>
          <a:p>
            <a:pPr marL="1142060" indent="-380687" lvl="2">
              <a:lnSpc>
                <a:spcPts val="3702"/>
              </a:lnSpc>
              <a:buFont typeface="Arial"/>
              <a:buChar char="⚬"/>
            </a:pPr>
            <a:r>
              <a:rPr lang="en-US" sz="2644">
                <a:solidFill>
                  <a:srgbClr val="FFFFFF"/>
                </a:solidFill>
                <a:latin typeface="Playfair Display"/>
              </a:rPr>
              <a:t>Double thresholding, erosion, and region filling are used to remove non-brain tissues.</a:t>
            </a:r>
          </a:p>
          <a:p>
            <a:pPr marL="1142060" indent="-380687" lvl="2">
              <a:lnSpc>
                <a:spcPts val="3702"/>
              </a:lnSpc>
              <a:buFont typeface="Arial"/>
              <a:buChar char="⚬"/>
            </a:pPr>
            <a:r>
              <a:rPr lang="en-US" sz="2644">
                <a:solidFill>
                  <a:srgbClr val="FFFFFF"/>
                </a:solidFill>
                <a:latin typeface="Playfair Display"/>
              </a:rPr>
              <a:t>Skull stripping crucial for accurate segmentation.</a:t>
            </a:r>
          </a:p>
          <a:p>
            <a:pPr algn="ctr">
              <a:lnSpc>
                <a:spcPts val="3702"/>
              </a:lnSpc>
            </a:pPr>
          </a:p>
          <a:p>
            <a:pPr algn="ctr">
              <a:lnSpc>
                <a:spcPts val="3702"/>
              </a:lnSpc>
            </a:pPr>
          </a:p>
        </p:txBody>
      </p:sp>
      <p:sp>
        <p:nvSpPr>
          <p:cNvPr name="TextBox 3" id="3"/>
          <p:cNvSpPr txBox="true"/>
          <p:nvPr/>
        </p:nvSpPr>
        <p:spPr>
          <a:xfrm rot="0">
            <a:off x="5038193" y="-19050"/>
            <a:ext cx="7918549" cy="814070"/>
          </a:xfrm>
          <a:prstGeom prst="rect">
            <a:avLst/>
          </a:prstGeom>
        </p:spPr>
        <p:txBody>
          <a:bodyPr anchor="t" rtlCol="false" tIns="0" lIns="0" bIns="0" rIns="0">
            <a:spAutoFit/>
          </a:bodyPr>
          <a:lstStyle/>
          <a:p>
            <a:pPr algn="ctr">
              <a:lnSpc>
                <a:spcPts val="5980"/>
              </a:lnSpc>
              <a:spcBef>
                <a:spcPct val="0"/>
              </a:spcBef>
            </a:pPr>
            <a:r>
              <a:rPr lang="en-US" sz="5200" spc="15" u="sng">
                <a:solidFill>
                  <a:srgbClr val="000000"/>
                </a:solidFill>
                <a:latin typeface="Bodoni FLF Bold Italics"/>
              </a:rPr>
              <a:t>THE METHOD OVERVIEW </a:t>
            </a:r>
          </a:p>
        </p:txBody>
      </p:sp>
      <p:sp>
        <p:nvSpPr>
          <p:cNvPr name="TextBox 4" id="4"/>
          <p:cNvSpPr txBox="true"/>
          <p:nvPr/>
        </p:nvSpPr>
        <p:spPr>
          <a:xfrm rot="0">
            <a:off x="8726019" y="1003299"/>
            <a:ext cx="9144000" cy="9159368"/>
          </a:xfrm>
          <a:prstGeom prst="rect">
            <a:avLst/>
          </a:prstGeom>
        </p:spPr>
        <p:txBody>
          <a:bodyPr anchor="t" rtlCol="false" tIns="0" lIns="0" bIns="0" rIns="0">
            <a:spAutoFit/>
          </a:bodyPr>
          <a:lstStyle/>
          <a:p>
            <a:pPr marL="522529" indent="-261264" lvl="1">
              <a:lnSpc>
                <a:spcPts val="2783"/>
              </a:lnSpc>
              <a:buFont typeface="Arial"/>
              <a:buChar char="•"/>
            </a:pPr>
            <a:r>
              <a:rPr lang="en-US" sz="2420" spc="7" u="sng">
                <a:solidFill>
                  <a:srgbClr val="FFFFFF"/>
                </a:solidFill>
                <a:latin typeface="Playfair Display Bold"/>
              </a:rPr>
              <a:t>4. SEGMENTATION (FUZZY C-MEANS):</a:t>
            </a:r>
          </a:p>
          <a:p>
            <a:pPr>
              <a:lnSpc>
                <a:spcPts val="2783"/>
              </a:lnSpc>
            </a:pPr>
            <a:r>
              <a:rPr lang="en-US" sz="2420" spc="7">
                <a:solidFill>
                  <a:srgbClr val="FFFFFF"/>
                </a:solidFill>
                <a:latin typeface="Playfair Display"/>
              </a:rPr>
              <a:t>Fuzzy C-Means (FCM) clustering applied for segmentation.</a:t>
            </a:r>
          </a:p>
          <a:p>
            <a:pPr>
              <a:lnSpc>
                <a:spcPts val="2783"/>
              </a:lnSpc>
            </a:pPr>
            <a:r>
              <a:rPr lang="en-US" sz="2420" spc="7">
                <a:solidFill>
                  <a:srgbClr val="FFFFFF"/>
                </a:solidFill>
                <a:latin typeface="Playfair Display"/>
              </a:rPr>
              <a:t>FCM is used to find suspicious regions in brain MRI images.</a:t>
            </a:r>
          </a:p>
          <a:p>
            <a:pPr>
              <a:lnSpc>
                <a:spcPts val="2783"/>
              </a:lnSpc>
            </a:pPr>
          </a:p>
          <a:p>
            <a:pPr marL="522529" indent="-261264" lvl="1">
              <a:lnSpc>
                <a:spcPts val="2783"/>
              </a:lnSpc>
              <a:spcBef>
                <a:spcPct val="0"/>
              </a:spcBef>
              <a:buFont typeface="Arial"/>
              <a:buChar char="•"/>
            </a:pPr>
            <a:r>
              <a:rPr lang="en-US" sz="2420" spc="7" u="sng">
                <a:solidFill>
                  <a:srgbClr val="FFFFFF"/>
                </a:solidFill>
                <a:latin typeface="Playfair Display Bold"/>
              </a:rPr>
              <a:t>5. FEATURE EXTRACTI</a:t>
            </a:r>
            <a:r>
              <a:rPr lang="en-US" sz="2420" spc="7" u="sng">
                <a:solidFill>
                  <a:srgbClr val="FFFFFF"/>
                </a:solidFill>
                <a:latin typeface="Playfair Display Bold"/>
              </a:rPr>
              <a:t>ON (GLRLM):</a:t>
            </a:r>
          </a:p>
          <a:p>
            <a:pPr marL="1045057" indent="-348352" lvl="2">
              <a:lnSpc>
                <a:spcPts val="2783"/>
              </a:lnSpc>
              <a:spcBef>
                <a:spcPct val="0"/>
              </a:spcBef>
              <a:buFont typeface="Arial"/>
              <a:buChar char="⚬"/>
            </a:pPr>
            <a:r>
              <a:rPr lang="en-US" sz="2420" spc="7">
                <a:solidFill>
                  <a:srgbClr val="FFFFFF"/>
                </a:solidFill>
                <a:latin typeface="Playfair Display"/>
              </a:rPr>
              <a:t>GRAY LEVEL RUN LENGTH MATRIX (GLRLM) IS USED FOR FEATURE EXTRACTION.</a:t>
            </a:r>
          </a:p>
          <a:p>
            <a:pPr marL="1045057" indent="-348352" lvl="2">
              <a:lnSpc>
                <a:spcPts val="2783"/>
              </a:lnSpc>
              <a:spcBef>
                <a:spcPct val="0"/>
              </a:spcBef>
              <a:buFont typeface="Arial"/>
              <a:buChar char="⚬"/>
            </a:pPr>
            <a:r>
              <a:rPr lang="en-US" sz="2420" spc="7">
                <a:solidFill>
                  <a:srgbClr val="FFFFFF"/>
                </a:solidFill>
                <a:latin typeface="Playfair Display"/>
              </a:rPr>
              <a:t>RELEVANT FEATURES EXTRACTED TO UNDERSTAND AND CLASSIFY BRAIN MRI IMAGES.</a:t>
            </a:r>
          </a:p>
          <a:p>
            <a:pPr>
              <a:lnSpc>
                <a:spcPts val="2783"/>
              </a:lnSpc>
              <a:spcBef>
                <a:spcPct val="0"/>
              </a:spcBef>
            </a:pPr>
          </a:p>
          <a:p>
            <a:pPr marL="522529" indent="-261264" lvl="1">
              <a:lnSpc>
                <a:spcPts val="2783"/>
              </a:lnSpc>
              <a:spcBef>
                <a:spcPct val="0"/>
              </a:spcBef>
              <a:buFont typeface="Arial"/>
              <a:buChar char="•"/>
            </a:pPr>
            <a:r>
              <a:rPr lang="en-US" sz="2420" spc="7" u="sng">
                <a:solidFill>
                  <a:srgbClr val="FFFFFF"/>
                </a:solidFill>
                <a:latin typeface="Playfair Display Bold"/>
              </a:rPr>
              <a:t>6. SVM CLASSIFICATION:</a:t>
            </a:r>
          </a:p>
          <a:p>
            <a:pPr marL="1045057" indent="-348352" lvl="2">
              <a:lnSpc>
                <a:spcPts val="2783"/>
              </a:lnSpc>
              <a:spcBef>
                <a:spcPct val="0"/>
              </a:spcBef>
              <a:buFont typeface="Arial"/>
              <a:buChar char="⚬"/>
            </a:pPr>
            <a:r>
              <a:rPr lang="en-US" sz="2420" spc="7">
                <a:solidFill>
                  <a:srgbClr val="FFFFFF"/>
                </a:solidFill>
                <a:latin typeface="Playfair Display"/>
              </a:rPr>
              <a:t>SUPPORT VECTOR MACHINE (SVM) EMPLOYED FOR CLASSIFICATION.</a:t>
            </a:r>
          </a:p>
          <a:p>
            <a:pPr marL="1045057" indent="-348352" lvl="2">
              <a:lnSpc>
                <a:spcPts val="2783"/>
              </a:lnSpc>
              <a:spcBef>
                <a:spcPct val="0"/>
              </a:spcBef>
              <a:buFont typeface="Arial"/>
              <a:buChar char="⚬"/>
            </a:pPr>
            <a:r>
              <a:rPr lang="en-US" sz="2420" spc="7">
                <a:solidFill>
                  <a:srgbClr val="FFFFFF"/>
                </a:solidFill>
                <a:latin typeface="Playfair Display"/>
              </a:rPr>
              <a:t>SVM TRAINED USING GLRLM FEATURES OBTAINED FROM BRAIN MRI IMAGES.</a:t>
            </a:r>
          </a:p>
          <a:p>
            <a:pPr marL="1045057" indent="-348352" lvl="2">
              <a:lnSpc>
                <a:spcPts val="2783"/>
              </a:lnSpc>
              <a:spcBef>
                <a:spcPct val="0"/>
              </a:spcBef>
              <a:buFont typeface="Arial"/>
              <a:buChar char="⚬"/>
            </a:pPr>
            <a:r>
              <a:rPr lang="en-US" sz="2420" spc="7">
                <a:solidFill>
                  <a:srgbClr val="FFFFFF"/>
                </a:solidFill>
                <a:latin typeface="Playfair Display"/>
              </a:rPr>
              <a:t>SVM IS USED TO CREATE A DECISION BOUNDARY FOR TUMOR AND NON-TUMOR CLASSES.</a:t>
            </a:r>
          </a:p>
          <a:p>
            <a:pPr>
              <a:lnSpc>
                <a:spcPts val="2783"/>
              </a:lnSpc>
              <a:spcBef>
                <a:spcPct val="0"/>
              </a:spcBef>
            </a:pPr>
          </a:p>
          <a:p>
            <a:pPr marL="522529" indent="-261264" lvl="1">
              <a:lnSpc>
                <a:spcPts val="2783"/>
              </a:lnSpc>
              <a:spcBef>
                <a:spcPct val="0"/>
              </a:spcBef>
              <a:buFont typeface="Arial"/>
              <a:buChar char="•"/>
            </a:pPr>
            <a:r>
              <a:rPr lang="en-US" sz="2420" spc="7" u="sng">
                <a:solidFill>
                  <a:srgbClr val="FFFFFF"/>
                </a:solidFill>
                <a:latin typeface="Playfair Display Bold"/>
              </a:rPr>
              <a:t>7. PERFORMANCE MEASURES:</a:t>
            </a:r>
          </a:p>
          <a:p>
            <a:pPr marL="1045057" indent="-348352" lvl="2">
              <a:lnSpc>
                <a:spcPts val="2783"/>
              </a:lnSpc>
              <a:spcBef>
                <a:spcPct val="0"/>
              </a:spcBef>
              <a:buFont typeface="Arial"/>
              <a:buChar char="⚬"/>
            </a:pPr>
            <a:r>
              <a:rPr lang="en-US" sz="2420" spc="7">
                <a:solidFill>
                  <a:srgbClr val="FFFFFF"/>
                </a:solidFill>
                <a:latin typeface="Playfair Display"/>
              </a:rPr>
              <a:t>SENSITIVITY, SPECIFICITY, AND ACCURACY WERE CALCULATED FOR CLASSIFIER PERFORMANCE EVALUATION.</a:t>
            </a:r>
          </a:p>
          <a:p>
            <a:pPr algn="ctr">
              <a:lnSpc>
                <a:spcPts val="2783"/>
              </a:lnSpc>
              <a:spcBef>
                <a:spcPct val="0"/>
              </a:spcBef>
            </a:pPr>
          </a:p>
          <a:p>
            <a:pPr algn="ctr">
              <a:lnSpc>
                <a:spcPts val="2783"/>
              </a:lnSpc>
              <a:spcBef>
                <a:spcPct val="0"/>
              </a:spcBef>
            </a:pPr>
          </a:p>
        </p:txBody>
      </p:sp>
      <p:sp>
        <p:nvSpPr>
          <p:cNvPr name="TextBox 5" id="5"/>
          <p:cNvSpPr txBox="true"/>
          <p:nvPr/>
        </p:nvSpPr>
        <p:spPr>
          <a:xfrm rot="0">
            <a:off x="15293" y="-66675"/>
            <a:ext cx="261938" cy="683260"/>
          </a:xfrm>
          <a:prstGeom prst="rect">
            <a:avLst/>
          </a:prstGeom>
        </p:spPr>
        <p:txBody>
          <a:bodyPr anchor="t" rtlCol="false" tIns="0" lIns="0" bIns="0" rIns="0">
            <a:spAutoFit/>
          </a:bodyPr>
          <a:lstStyle/>
          <a:p>
            <a:pPr algn="ctr">
              <a:lnSpc>
                <a:spcPts val="4715"/>
              </a:lnSpc>
              <a:spcBef>
                <a:spcPct val="0"/>
              </a:spcBef>
            </a:pPr>
            <a:r>
              <a:rPr lang="en-US" sz="4100" spc="12">
                <a:solidFill>
                  <a:srgbClr val="FFFFFF"/>
                </a:solidFill>
                <a:latin typeface="Times New Roman Italic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82917" y="0"/>
            <a:ext cx="22856904" cy="12925971"/>
          </a:xfrm>
          <a:custGeom>
            <a:avLst/>
            <a:gdLst/>
            <a:ahLst/>
            <a:cxnLst/>
            <a:rect r="r" b="b" t="t" l="l"/>
            <a:pathLst>
              <a:path h="12925971" w="22856904">
                <a:moveTo>
                  <a:pt x="0" y="0"/>
                </a:moveTo>
                <a:lnTo>
                  <a:pt x="22856904" y="0"/>
                </a:lnTo>
                <a:lnTo>
                  <a:pt x="22856904" y="12925971"/>
                </a:lnTo>
                <a:lnTo>
                  <a:pt x="0" y="12925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41259" y="264549"/>
            <a:ext cx="11746741" cy="10216373"/>
          </a:xfrm>
          <a:prstGeom prst="rect">
            <a:avLst/>
          </a:prstGeom>
        </p:spPr>
        <p:txBody>
          <a:bodyPr anchor="t" rtlCol="false" tIns="0" lIns="0" bIns="0" rIns="0">
            <a:spAutoFit/>
          </a:bodyPr>
          <a:lstStyle/>
          <a:p>
            <a:pPr algn="ctr">
              <a:lnSpc>
                <a:spcPts val="2734"/>
              </a:lnSpc>
            </a:pPr>
            <a:r>
              <a:rPr lang="en-US" sz="2377" spc="7" u="sng">
                <a:solidFill>
                  <a:srgbClr val="FFFFFF"/>
                </a:solidFill>
                <a:latin typeface="Playfair Display Bold"/>
              </a:rPr>
              <a:t>DATA COLLECTION:</a:t>
            </a:r>
          </a:p>
          <a:p>
            <a:pPr algn="ctr" marL="513328" indent="-256664" lvl="1">
              <a:lnSpc>
                <a:spcPts val="2734"/>
              </a:lnSpc>
              <a:buFont typeface="Arial"/>
              <a:buChar char="•"/>
            </a:pPr>
            <a:r>
              <a:rPr lang="en-US" sz="2377" spc="7">
                <a:solidFill>
                  <a:srgbClr val="FFFFFF"/>
                </a:solidFill>
                <a:latin typeface="Playfair Display"/>
              </a:rPr>
              <a:t>BRAIN MRI IMAGES WERE COLLECTED FROM VARIOUS MEDICAL CENTERS. THESE IMAGES WERE THEN CONVERTED INTO TWO-DIMENSIONAL MATRICES USING MATLAB (R2013A).</a:t>
            </a:r>
          </a:p>
          <a:p>
            <a:pPr algn="ctr">
              <a:lnSpc>
                <a:spcPts val="2734"/>
              </a:lnSpc>
            </a:pPr>
          </a:p>
          <a:p>
            <a:pPr algn="ctr">
              <a:lnSpc>
                <a:spcPts val="2734"/>
              </a:lnSpc>
            </a:pPr>
            <a:r>
              <a:rPr lang="en-US" sz="2377" spc="7" u="sng">
                <a:solidFill>
                  <a:srgbClr val="FFFFFF"/>
                </a:solidFill>
                <a:latin typeface="Playfair Display Bold"/>
              </a:rPr>
              <a:t>DATA CLEANING:</a:t>
            </a:r>
          </a:p>
          <a:p>
            <a:pPr algn="ctr" marL="513328" indent="-256664" lvl="1">
              <a:lnSpc>
                <a:spcPts val="2734"/>
              </a:lnSpc>
              <a:buFont typeface="Arial"/>
              <a:buChar char="•"/>
            </a:pPr>
            <a:r>
              <a:rPr lang="en-US" sz="2377" spc="7">
                <a:solidFill>
                  <a:srgbClr val="FFFFFF"/>
                </a:solidFill>
                <a:latin typeface="Playfair Display"/>
              </a:rPr>
              <a:t>THE MRI IMAGES, WHICH ARE RGB IMAGES, WERE</a:t>
            </a:r>
          </a:p>
          <a:p>
            <a:pPr algn="ctr">
              <a:lnSpc>
                <a:spcPts val="2734"/>
              </a:lnSpc>
            </a:pPr>
            <a:r>
              <a:rPr lang="en-US" sz="2377" spc="7">
                <a:solidFill>
                  <a:srgbClr val="FFFFFF"/>
                </a:solidFill>
                <a:latin typeface="Playfair Display"/>
              </a:rPr>
              <a:t>1. CONVERTED INTO GRAYSCALE IMAGES, ALSO KNOWN AS INTENSITY IMAGES.</a:t>
            </a:r>
          </a:p>
          <a:p>
            <a:pPr algn="ctr">
              <a:lnSpc>
                <a:spcPts val="2734"/>
              </a:lnSpc>
            </a:pPr>
            <a:r>
              <a:rPr lang="en-US" sz="2377" spc="7">
                <a:solidFill>
                  <a:srgbClr val="FFFFFF"/>
                </a:solidFill>
                <a:latin typeface="Playfair Display"/>
              </a:rPr>
              <a:t> 2. INTENSITY VALUES WERE MAPPED INTO LOW AND HIGH-INTENSITY VALUES (USING IMADJUST FUNCTION IN MATLAB.)</a:t>
            </a:r>
          </a:p>
          <a:p>
            <a:pPr algn="ctr">
              <a:lnSpc>
                <a:spcPts val="2734"/>
              </a:lnSpc>
            </a:pPr>
          </a:p>
          <a:p>
            <a:pPr algn="ctr" marL="513328" indent="-256664" lvl="1">
              <a:lnSpc>
                <a:spcPts val="2734"/>
              </a:lnSpc>
              <a:buFont typeface="Arial"/>
              <a:buChar char="•"/>
            </a:pPr>
            <a:r>
              <a:rPr lang="en-US" sz="2377" spc="7">
                <a:solidFill>
                  <a:srgbClr val="FFFFFF"/>
                </a:solidFill>
                <a:latin typeface="Playfair Display"/>
              </a:rPr>
              <a:t>A MID-RANGE STRETCH ENHANCEMENT TECHNIQUE - </a:t>
            </a:r>
          </a:p>
          <a:p>
            <a:pPr algn="ctr">
              <a:lnSpc>
                <a:spcPts val="2734"/>
              </a:lnSpc>
            </a:pPr>
            <a:r>
              <a:rPr lang="en-US" sz="2377" spc="7">
                <a:solidFill>
                  <a:srgbClr val="FFFFFF"/>
                </a:solidFill>
                <a:latin typeface="Playfair Display"/>
              </a:rPr>
              <a:t>1.MIDDLE-RANGE MRI IMAGE INTENSITY VALUES WERE STRETCHED.</a:t>
            </a:r>
          </a:p>
          <a:p>
            <a:pPr algn="ctr">
              <a:lnSpc>
                <a:spcPts val="2734"/>
              </a:lnSpc>
            </a:pPr>
            <a:r>
              <a:rPr lang="en-US" sz="2377" spc="7">
                <a:solidFill>
                  <a:srgbClr val="FFFFFF"/>
                </a:solidFill>
                <a:latin typeface="Playfair Display"/>
              </a:rPr>
              <a:t>2.</a:t>
            </a:r>
            <a:r>
              <a:rPr lang="en-US" sz="2377" spc="7">
                <a:solidFill>
                  <a:srgbClr val="FFFFFF"/>
                </a:solidFill>
                <a:latin typeface="Playfair Display"/>
              </a:rPr>
              <a:t>THE GRAYSCALE IMAGE PIXELS WERE MAPPED BETWEEN 0 AND 1 VALUE BY DIVIDING 255 INTENSITY VALUES.</a:t>
            </a:r>
          </a:p>
          <a:p>
            <a:pPr algn="ctr">
              <a:lnSpc>
                <a:spcPts val="2734"/>
              </a:lnSpc>
            </a:pPr>
          </a:p>
          <a:p>
            <a:pPr algn="ctr" marL="513328" indent="-256664" lvl="1">
              <a:lnSpc>
                <a:spcPts val="2734"/>
              </a:lnSpc>
              <a:buFont typeface="Arial"/>
              <a:buChar char="•"/>
            </a:pPr>
            <a:r>
              <a:rPr lang="en-US" sz="2377" spc="7">
                <a:solidFill>
                  <a:srgbClr val="FFFFFF"/>
                </a:solidFill>
                <a:latin typeface="Playfair Display"/>
              </a:rPr>
              <a:t>THE FUNCTION F(X) WAS COMPUTED ON THE X MATRIX OBTAINED FROM THE ABOVE OPERATION. HELPED CONVERT THE GRAYSCALE IMAGES TO INDEXED IMAGES.</a:t>
            </a:r>
          </a:p>
          <a:p>
            <a:pPr algn="ctr">
              <a:lnSpc>
                <a:spcPts val="2734"/>
              </a:lnSpc>
            </a:pPr>
          </a:p>
          <a:p>
            <a:pPr algn="ctr" marL="513328" indent="-256664" lvl="1">
              <a:lnSpc>
                <a:spcPts val="2734"/>
              </a:lnSpc>
              <a:buFont typeface="Arial"/>
              <a:buChar char="•"/>
            </a:pPr>
            <a:r>
              <a:rPr lang="en-US" sz="2377" spc="7">
                <a:solidFill>
                  <a:srgbClr val="FFFFFF"/>
                </a:solidFill>
                <a:latin typeface="Playfair Display"/>
              </a:rPr>
              <a:t>THE SKULL STRIPPING PROCESS INVOLVED DOUBLE THRESHOLDING </a:t>
            </a:r>
          </a:p>
          <a:p>
            <a:pPr algn="ctr">
              <a:lnSpc>
                <a:spcPts val="2734"/>
              </a:lnSpc>
            </a:pPr>
            <a:r>
              <a:rPr lang="en-US" sz="2377" spc="7">
                <a:solidFill>
                  <a:srgbClr val="FFFFFF"/>
                </a:solidFill>
                <a:latin typeface="Playfair Display"/>
              </a:rPr>
              <a:t>1. SEGMENTATION TECHNIQUE - CONVERTS THE IMAGE INTO BINARY FORM</a:t>
            </a:r>
          </a:p>
          <a:p>
            <a:pPr algn="ctr">
              <a:lnSpc>
                <a:spcPts val="2734"/>
              </a:lnSpc>
            </a:pPr>
            <a:r>
              <a:rPr lang="en-US" sz="2377" spc="7">
                <a:solidFill>
                  <a:srgbClr val="FFFFFF"/>
                </a:solidFill>
                <a:latin typeface="Playfair Display"/>
              </a:rPr>
              <a:t>2.EROSION - REMOVAL OF UNWANTED PIXELS</a:t>
            </a:r>
          </a:p>
          <a:p>
            <a:pPr algn="ctr">
              <a:lnSpc>
                <a:spcPts val="2734"/>
              </a:lnSpc>
            </a:pPr>
            <a:r>
              <a:rPr lang="en-US" sz="2377" spc="7">
                <a:solidFill>
                  <a:srgbClr val="FFFFFF"/>
                </a:solidFill>
                <a:latin typeface="Playfair Display"/>
              </a:rPr>
              <a:t> 3.REGION FILLING - FILLING THE HOLES IN THE IMAGES AFTER EROSION</a:t>
            </a:r>
          </a:p>
          <a:p>
            <a:pPr algn="ctr">
              <a:lnSpc>
                <a:spcPts val="2504"/>
              </a:lnSpc>
            </a:pPr>
            <a:r>
              <a:rPr lang="en-US" sz="2177" spc="6">
                <a:solidFill>
                  <a:srgbClr val="FFFFFF"/>
                </a:solidFill>
                <a:latin typeface="Playfair Display"/>
              </a:rPr>
              <a:t> THIS PROCESS HELPED IN REMOVING NON-BRAIN TISSUES PIXELS AND UNWANTED PIXELS CONTRIBUTING TO THE BRAIN MRI IMAGES.</a:t>
            </a:r>
          </a:p>
          <a:p>
            <a:pPr algn="ctr">
              <a:lnSpc>
                <a:spcPts val="2504"/>
              </a:lnSpc>
            </a:pPr>
          </a:p>
          <a:p>
            <a:pPr algn="ctr">
              <a:lnSpc>
                <a:spcPts val="2734"/>
              </a:lnSpc>
            </a:pPr>
            <a:r>
              <a:rPr lang="en-US" sz="2377" spc="7">
                <a:solidFill>
                  <a:srgbClr val="FFFFFF"/>
                </a:solidFill>
                <a:latin typeface="Playfair Display"/>
              </a:rPr>
              <a:t>THE CLEANED DATA, WITH IMPROVED IMAGE QUALITY, WAS PREPARED FOR FURTHER ANALYSIS.</a:t>
            </a:r>
          </a:p>
          <a:p>
            <a:pPr algn="ctr">
              <a:lnSpc>
                <a:spcPts val="2734"/>
              </a:lnSpc>
            </a:pPr>
          </a:p>
        </p:txBody>
      </p:sp>
      <p:sp>
        <p:nvSpPr>
          <p:cNvPr name="Freeform 4" id="4"/>
          <p:cNvSpPr/>
          <p:nvPr/>
        </p:nvSpPr>
        <p:spPr>
          <a:xfrm flipH="false" flipV="false" rot="0">
            <a:off x="0" y="571377"/>
            <a:ext cx="6347469" cy="9258300"/>
          </a:xfrm>
          <a:custGeom>
            <a:avLst/>
            <a:gdLst/>
            <a:ahLst/>
            <a:cxnLst/>
            <a:rect r="r" b="b" t="t" l="l"/>
            <a:pathLst>
              <a:path h="9258300" w="6347469">
                <a:moveTo>
                  <a:pt x="0" y="0"/>
                </a:moveTo>
                <a:lnTo>
                  <a:pt x="6347469" y="0"/>
                </a:lnTo>
                <a:lnTo>
                  <a:pt x="6347469" y="9258300"/>
                </a:lnTo>
                <a:lnTo>
                  <a:pt x="0" y="9258300"/>
                </a:lnTo>
                <a:lnTo>
                  <a:pt x="0" y="0"/>
                </a:lnTo>
                <a:close/>
              </a:path>
            </a:pathLst>
          </a:custGeom>
          <a:blipFill>
            <a:blip r:embed="rId4"/>
            <a:stretch>
              <a:fillRect l="0" t="0" r="-1522" b="0"/>
            </a:stretch>
          </a:blipFill>
        </p:spPr>
      </p:sp>
      <p:sp>
        <p:nvSpPr>
          <p:cNvPr name="TextBox 5" id="5"/>
          <p:cNvSpPr txBox="true"/>
          <p:nvPr/>
        </p:nvSpPr>
        <p:spPr>
          <a:xfrm rot="0">
            <a:off x="31924" y="-66675"/>
            <a:ext cx="255538" cy="673100"/>
          </a:xfrm>
          <a:prstGeom prst="rect">
            <a:avLst/>
          </a:prstGeom>
        </p:spPr>
        <p:txBody>
          <a:bodyPr anchor="t" rtlCol="false" tIns="0" lIns="0" bIns="0" rIns="0">
            <a:spAutoFit/>
          </a:bodyPr>
          <a:lstStyle/>
          <a:p>
            <a:pPr algn="ctr">
              <a:lnSpc>
                <a:spcPts val="4600"/>
              </a:lnSpc>
              <a:spcBef>
                <a:spcPct val="0"/>
              </a:spcBef>
            </a:pPr>
            <a:r>
              <a:rPr lang="en-US" sz="4000" spc="12">
                <a:solidFill>
                  <a:srgbClr val="000000"/>
                </a:solidFill>
                <a:latin typeface="Times New Roman Italic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65BAA"/>
        </a:solidFill>
      </p:bgPr>
    </p:bg>
    <p:spTree>
      <p:nvGrpSpPr>
        <p:cNvPr id="1" name=""/>
        <p:cNvGrpSpPr/>
        <p:nvPr/>
      </p:nvGrpSpPr>
      <p:grpSpPr>
        <a:xfrm>
          <a:off x="0" y="0"/>
          <a:ext cx="0" cy="0"/>
          <a:chOff x="0" y="0"/>
          <a:chExt cx="0" cy="0"/>
        </a:xfrm>
      </p:grpSpPr>
      <p:sp>
        <p:nvSpPr>
          <p:cNvPr name="TextBox 2" id="2"/>
          <p:cNvSpPr txBox="true"/>
          <p:nvPr/>
        </p:nvSpPr>
        <p:spPr>
          <a:xfrm rot="0">
            <a:off x="102378" y="1047750"/>
            <a:ext cx="13682131" cy="7959751"/>
          </a:xfrm>
          <a:prstGeom prst="rect">
            <a:avLst/>
          </a:prstGeom>
        </p:spPr>
        <p:txBody>
          <a:bodyPr anchor="t" rtlCol="false" tIns="0" lIns="0" bIns="0" rIns="0">
            <a:spAutoFit/>
          </a:bodyPr>
          <a:lstStyle/>
          <a:p>
            <a:pPr marL="540630" indent="-270315" lvl="1">
              <a:lnSpc>
                <a:spcPts val="2879"/>
              </a:lnSpc>
              <a:spcBef>
                <a:spcPct val="0"/>
              </a:spcBef>
              <a:buFont typeface="Arial"/>
              <a:buChar char="•"/>
            </a:pPr>
            <a:r>
              <a:rPr lang="en-US" sz="2504" spc="7" u="sng">
                <a:solidFill>
                  <a:srgbClr val="000000"/>
                </a:solidFill>
                <a:latin typeface="Playfair Display Bold"/>
              </a:rPr>
              <a:t>OBJECTIVE:</a:t>
            </a:r>
            <a:r>
              <a:rPr lang="en-US" sz="2504" spc="7">
                <a:solidFill>
                  <a:srgbClr val="000000"/>
                </a:solidFill>
                <a:latin typeface="Playfair Display Bold"/>
              </a:rPr>
              <a:t> SEGMENTATI</a:t>
            </a:r>
            <a:r>
              <a:rPr lang="en-US" sz="2504" spc="7">
                <a:solidFill>
                  <a:srgbClr val="000000"/>
                </a:solidFill>
                <a:latin typeface="Playfair Display Bold"/>
              </a:rPr>
              <a:t>ON AND CLASSIFICATION OF BRAIN MRI IMAGES USING SVM TECHNIQUE WITH FUZZY C-MEANS.</a:t>
            </a:r>
          </a:p>
          <a:p>
            <a:pPr>
              <a:lnSpc>
                <a:spcPts val="2879"/>
              </a:lnSpc>
              <a:spcBef>
                <a:spcPct val="0"/>
              </a:spcBef>
            </a:pPr>
          </a:p>
          <a:p>
            <a:pPr marL="540630" indent="-270315" lvl="1">
              <a:lnSpc>
                <a:spcPts val="2879"/>
              </a:lnSpc>
              <a:buFont typeface="Arial"/>
              <a:buChar char="•"/>
            </a:pPr>
            <a:r>
              <a:rPr lang="en-US" sz="2504" spc="7" u="sng">
                <a:solidFill>
                  <a:srgbClr val="000000"/>
                </a:solidFill>
                <a:latin typeface="Playfair Display Bold"/>
              </a:rPr>
              <a:t>DATA SET:</a:t>
            </a:r>
            <a:r>
              <a:rPr lang="en-US" sz="2504" spc="7">
                <a:solidFill>
                  <a:srgbClr val="000000"/>
                </a:solidFill>
                <a:latin typeface="Playfair Display Bold"/>
              </a:rPr>
              <a:t> REAL DATA SET OF 120 PATIENTS’ MRI BRAIN IMAGES.</a:t>
            </a:r>
          </a:p>
          <a:p>
            <a:pPr>
              <a:lnSpc>
                <a:spcPts val="2879"/>
              </a:lnSpc>
            </a:pPr>
          </a:p>
          <a:p>
            <a:pPr marL="540630" indent="-270315" lvl="1">
              <a:lnSpc>
                <a:spcPts val="2879"/>
              </a:lnSpc>
              <a:spcBef>
                <a:spcPct val="0"/>
              </a:spcBef>
              <a:buFont typeface="Arial"/>
              <a:buChar char="•"/>
            </a:pPr>
            <a:r>
              <a:rPr lang="en-US" sz="2504" spc="7" u="sng">
                <a:solidFill>
                  <a:srgbClr val="000000"/>
                </a:solidFill>
                <a:latin typeface="Playfair Display Bold"/>
              </a:rPr>
              <a:t>TRAINING AND TESTING: </a:t>
            </a:r>
            <a:r>
              <a:rPr lang="en-US" sz="2504" spc="7">
                <a:solidFill>
                  <a:srgbClr val="000000"/>
                </a:solidFill>
                <a:latin typeface="Playfair Display Bold"/>
              </a:rPr>
              <a:t>SVM CLASSIFIER WAS TRAINED USING 96 BRAIN MRI IMAGES, AND TESTED ON 24 BRAIN MRI IMAGES.</a:t>
            </a:r>
          </a:p>
          <a:p>
            <a:pPr>
              <a:lnSpc>
                <a:spcPts val="2879"/>
              </a:lnSpc>
              <a:spcBef>
                <a:spcPct val="0"/>
              </a:spcBef>
            </a:pPr>
          </a:p>
          <a:p>
            <a:pPr marL="540630" indent="-270315" lvl="1">
              <a:lnSpc>
                <a:spcPts val="2879"/>
              </a:lnSpc>
              <a:buFont typeface="Arial"/>
              <a:buChar char="•"/>
            </a:pPr>
            <a:r>
              <a:rPr lang="en-US" sz="2504" spc="7" u="sng">
                <a:solidFill>
                  <a:srgbClr val="000000"/>
                </a:solidFill>
                <a:latin typeface="Playfair Display Bold Italics"/>
              </a:rPr>
              <a:t>PERFORMANCE METRICS:</a:t>
            </a:r>
          </a:p>
          <a:p>
            <a:pPr>
              <a:lnSpc>
                <a:spcPts val="2879"/>
              </a:lnSpc>
              <a:spcBef>
                <a:spcPct val="0"/>
              </a:spcBef>
            </a:pPr>
            <a:r>
              <a:rPr lang="en-US" sz="2504" spc="7">
                <a:solidFill>
                  <a:srgbClr val="000000"/>
                </a:solidFill>
                <a:latin typeface="Playfair Display Bold"/>
              </a:rPr>
              <a:t>   1. </a:t>
            </a:r>
            <a:r>
              <a:rPr lang="en-US" sz="2504" spc="7">
                <a:solidFill>
                  <a:srgbClr val="000000"/>
                </a:solidFill>
                <a:latin typeface="Playfair Display Bold"/>
              </a:rPr>
              <a:t>LINEAR KERNEL FUNCTION:</a:t>
            </a:r>
          </a:p>
          <a:p>
            <a:pPr marL="1081261" indent="-360420" lvl="2">
              <a:lnSpc>
                <a:spcPts val="2879"/>
              </a:lnSpc>
              <a:spcBef>
                <a:spcPct val="0"/>
              </a:spcBef>
              <a:buFont typeface="Arial"/>
              <a:buChar char="⚬"/>
            </a:pPr>
            <a:r>
              <a:rPr lang="en-US" sz="2504" spc="7">
                <a:solidFill>
                  <a:srgbClr val="000000"/>
                </a:solidFill>
                <a:latin typeface="Playfair Display Bold"/>
              </a:rPr>
              <a:t>ACCURACY: 91.66%</a:t>
            </a:r>
          </a:p>
          <a:p>
            <a:pPr marL="1081261" indent="-360420" lvl="2">
              <a:lnSpc>
                <a:spcPts val="2879"/>
              </a:lnSpc>
              <a:spcBef>
                <a:spcPct val="0"/>
              </a:spcBef>
              <a:buFont typeface="Arial"/>
              <a:buChar char="⚬"/>
            </a:pPr>
            <a:r>
              <a:rPr lang="en-US" sz="2504" spc="7">
                <a:solidFill>
                  <a:srgbClr val="000000"/>
                </a:solidFill>
                <a:latin typeface="Playfair Display Bold"/>
              </a:rPr>
              <a:t>SENSITIVITY: 83.33%</a:t>
            </a:r>
          </a:p>
          <a:p>
            <a:pPr marL="1081261" indent="-360420" lvl="2">
              <a:lnSpc>
                <a:spcPts val="2879"/>
              </a:lnSpc>
              <a:spcBef>
                <a:spcPct val="0"/>
              </a:spcBef>
              <a:buFont typeface="Arial"/>
              <a:buChar char="⚬"/>
            </a:pPr>
            <a:r>
              <a:rPr lang="en-US" sz="2504" spc="7">
                <a:solidFill>
                  <a:srgbClr val="000000"/>
                </a:solidFill>
                <a:latin typeface="Playfair Display Bold"/>
              </a:rPr>
              <a:t>SPECIFICITY: 100%</a:t>
            </a:r>
          </a:p>
          <a:p>
            <a:pPr>
              <a:lnSpc>
                <a:spcPts val="2879"/>
              </a:lnSpc>
              <a:spcBef>
                <a:spcPct val="0"/>
              </a:spcBef>
            </a:pPr>
            <a:r>
              <a:rPr lang="en-US" sz="2504" spc="7">
                <a:solidFill>
                  <a:srgbClr val="000000"/>
                </a:solidFill>
                <a:latin typeface="Playfair Display Bold"/>
              </a:rPr>
              <a:t>    2. </a:t>
            </a:r>
            <a:r>
              <a:rPr lang="en-US" sz="2504" spc="7">
                <a:solidFill>
                  <a:srgbClr val="000000"/>
                </a:solidFill>
                <a:latin typeface="Playfair Display Bold"/>
              </a:rPr>
              <a:t>QUADRATIC KERNEL FUNCTION:</a:t>
            </a:r>
          </a:p>
          <a:p>
            <a:pPr marL="1081261" indent="-360420" lvl="2">
              <a:lnSpc>
                <a:spcPts val="2879"/>
              </a:lnSpc>
              <a:spcBef>
                <a:spcPct val="0"/>
              </a:spcBef>
              <a:buFont typeface="Arial"/>
              <a:buChar char="⚬"/>
            </a:pPr>
            <a:r>
              <a:rPr lang="en-US" sz="2504" spc="7">
                <a:solidFill>
                  <a:srgbClr val="000000"/>
                </a:solidFill>
                <a:latin typeface="Playfair Display Bold"/>
              </a:rPr>
              <a:t>ACCURACY: 83.33%</a:t>
            </a:r>
          </a:p>
          <a:p>
            <a:pPr marL="1081261" indent="-360420" lvl="2">
              <a:lnSpc>
                <a:spcPts val="2879"/>
              </a:lnSpc>
              <a:spcBef>
                <a:spcPct val="0"/>
              </a:spcBef>
              <a:buFont typeface="Arial"/>
              <a:buChar char="⚬"/>
            </a:pPr>
            <a:r>
              <a:rPr lang="en-US" sz="2504" spc="7">
                <a:solidFill>
                  <a:srgbClr val="000000"/>
                </a:solidFill>
                <a:latin typeface="Playfair Display Bold"/>
              </a:rPr>
              <a:t>SENSITIVITY: 66.66%</a:t>
            </a:r>
          </a:p>
          <a:p>
            <a:pPr marL="1081261" indent="-360420" lvl="2">
              <a:lnSpc>
                <a:spcPts val="2879"/>
              </a:lnSpc>
              <a:spcBef>
                <a:spcPct val="0"/>
              </a:spcBef>
              <a:buFont typeface="Arial"/>
              <a:buChar char="⚬"/>
            </a:pPr>
            <a:r>
              <a:rPr lang="en-US" sz="2504" spc="7">
                <a:solidFill>
                  <a:srgbClr val="000000"/>
                </a:solidFill>
                <a:latin typeface="Playfair Display Bold"/>
              </a:rPr>
              <a:t>SPECIFICITY: 100%</a:t>
            </a:r>
          </a:p>
          <a:p>
            <a:pPr>
              <a:lnSpc>
                <a:spcPts val="2879"/>
              </a:lnSpc>
              <a:spcBef>
                <a:spcPct val="0"/>
              </a:spcBef>
            </a:pPr>
            <a:r>
              <a:rPr lang="en-US" sz="2504" spc="7">
                <a:solidFill>
                  <a:srgbClr val="000000"/>
                </a:solidFill>
                <a:latin typeface="Playfair Display Bold"/>
              </a:rPr>
              <a:t>    3. </a:t>
            </a:r>
            <a:r>
              <a:rPr lang="en-US" sz="2504" spc="7">
                <a:solidFill>
                  <a:srgbClr val="000000"/>
                </a:solidFill>
                <a:latin typeface="Playfair Display Bold"/>
              </a:rPr>
              <a:t>POLYNOMIAL KERNEL FUNCTION:</a:t>
            </a:r>
          </a:p>
          <a:p>
            <a:pPr marL="1081261" indent="-360420" lvl="2">
              <a:lnSpc>
                <a:spcPts val="2879"/>
              </a:lnSpc>
              <a:spcBef>
                <a:spcPct val="0"/>
              </a:spcBef>
              <a:buFont typeface="Arial"/>
              <a:buChar char="⚬"/>
            </a:pPr>
            <a:r>
              <a:rPr lang="en-US" sz="2504" spc="7">
                <a:solidFill>
                  <a:srgbClr val="000000"/>
                </a:solidFill>
                <a:latin typeface="Playfair Display Bold"/>
              </a:rPr>
              <a:t>ACCURACY: 87.50%</a:t>
            </a:r>
          </a:p>
          <a:p>
            <a:pPr marL="1081261" indent="-360420" lvl="2">
              <a:lnSpc>
                <a:spcPts val="2879"/>
              </a:lnSpc>
              <a:spcBef>
                <a:spcPct val="0"/>
              </a:spcBef>
              <a:buFont typeface="Arial"/>
              <a:buChar char="⚬"/>
            </a:pPr>
            <a:r>
              <a:rPr lang="en-US" sz="2504" spc="7">
                <a:solidFill>
                  <a:srgbClr val="000000"/>
                </a:solidFill>
                <a:latin typeface="Playfair Display Bold"/>
              </a:rPr>
              <a:t>SENSITIVITY: 75.00%</a:t>
            </a:r>
          </a:p>
          <a:p>
            <a:pPr marL="1081261" indent="-360420" lvl="2">
              <a:lnSpc>
                <a:spcPts val="2879"/>
              </a:lnSpc>
              <a:spcBef>
                <a:spcPct val="0"/>
              </a:spcBef>
              <a:buFont typeface="Arial"/>
              <a:buChar char="⚬"/>
            </a:pPr>
            <a:r>
              <a:rPr lang="en-US" sz="2504" spc="7">
                <a:solidFill>
                  <a:srgbClr val="000000"/>
                </a:solidFill>
                <a:latin typeface="Playfair Display Bold"/>
              </a:rPr>
              <a:t>SPECIFICITY: 100%</a:t>
            </a:r>
          </a:p>
          <a:p>
            <a:pPr>
              <a:lnSpc>
                <a:spcPts val="2879"/>
              </a:lnSpc>
              <a:spcBef>
                <a:spcPct val="0"/>
              </a:spcBef>
            </a:pPr>
            <a:r>
              <a:rPr lang="en-US" sz="2504" spc="7">
                <a:solidFill>
                  <a:srgbClr val="000000"/>
                </a:solidFill>
                <a:latin typeface="Playfair Display Bold"/>
              </a:rPr>
              <a:t>                                        </a:t>
            </a:r>
          </a:p>
        </p:txBody>
      </p:sp>
      <p:sp>
        <p:nvSpPr>
          <p:cNvPr name="Freeform 3" id="3"/>
          <p:cNvSpPr/>
          <p:nvPr/>
        </p:nvSpPr>
        <p:spPr>
          <a:xfrm flipH="false" flipV="false" rot="0">
            <a:off x="12764621" y="3791495"/>
            <a:ext cx="5270312" cy="3923267"/>
          </a:xfrm>
          <a:custGeom>
            <a:avLst/>
            <a:gdLst/>
            <a:ahLst/>
            <a:cxnLst/>
            <a:rect r="r" b="b" t="t" l="l"/>
            <a:pathLst>
              <a:path h="3923267" w="5270312">
                <a:moveTo>
                  <a:pt x="0" y="0"/>
                </a:moveTo>
                <a:lnTo>
                  <a:pt x="5270312" y="0"/>
                </a:lnTo>
                <a:lnTo>
                  <a:pt x="5270312" y="3923267"/>
                </a:lnTo>
                <a:lnTo>
                  <a:pt x="0" y="3923267"/>
                </a:lnTo>
                <a:lnTo>
                  <a:pt x="0" y="0"/>
                </a:lnTo>
                <a:close/>
              </a:path>
            </a:pathLst>
          </a:custGeom>
          <a:blipFill>
            <a:blip r:embed="rId2"/>
            <a:stretch>
              <a:fillRect l="0" t="0" r="0" b="0"/>
            </a:stretch>
          </a:blipFill>
        </p:spPr>
      </p:sp>
      <p:sp>
        <p:nvSpPr>
          <p:cNvPr name="Freeform 4" id="4"/>
          <p:cNvSpPr/>
          <p:nvPr/>
        </p:nvSpPr>
        <p:spPr>
          <a:xfrm flipH="false" flipV="false" rot="0">
            <a:off x="6564514" y="4212889"/>
            <a:ext cx="5962362" cy="2834565"/>
          </a:xfrm>
          <a:custGeom>
            <a:avLst/>
            <a:gdLst/>
            <a:ahLst/>
            <a:cxnLst/>
            <a:rect r="r" b="b" t="t" l="l"/>
            <a:pathLst>
              <a:path h="2834565" w="5962362">
                <a:moveTo>
                  <a:pt x="0" y="0"/>
                </a:moveTo>
                <a:lnTo>
                  <a:pt x="5962362" y="0"/>
                </a:lnTo>
                <a:lnTo>
                  <a:pt x="5962362" y="2834565"/>
                </a:lnTo>
                <a:lnTo>
                  <a:pt x="0" y="2834565"/>
                </a:lnTo>
                <a:lnTo>
                  <a:pt x="0" y="0"/>
                </a:lnTo>
                <a:close/>
              </a:path>
            </a:pathLst>
          </a:custGeom>
          <a:blipFill>
            <a:blip r:embed="rId3"/>
            <a:stretch>
              <a:fillRect l="0" t="0" r="0" b="0"/>
            </a:stretch>
          </a:blipFill>
        </p:spPr>
      </p:sp>
      <p:sp>
        <p:nvSpPr>
          <p:cNvPr name="TextBox 5" id="5"/>
          <p:cNvSpPr txBox="true"/>
          <p:nvPr/>
        </p:nvSpPr>
        <p:spPr>
          <a:xfrm rot="0">
            <a:off x="5199590" y="-214618"/>
            <a:ext cx="8116342" cy="1226808"/>
          </a:xfrm>
          <a:prstGeom prst="rect">
            <a:avLst/>
          </a:prstGeom>
        </p:spPr>
        <p:txBody>
          <a:bodyPr anchor="t" rtlCol="false" tIns="0" lIns="0" bIns="0" rIns="0">
            <a:spAutoFit/>
          </a:bodyPr>
          <a:lstStyle/>
          <a:p>
            <a:pPr algn="ctr">
              <a:lnSpc>
                <a:spcPts val="10080"/>
              </a:lnSpc>
            </a:pPr>
            <a:r>
              <a:rPr lang="en-US" sz="7200" u="sng">
                <a:solidFill>
                  <a:srgbClr val="000000"/>
                </a:solidFill>
                <a:latin typeface="Playfair Display Bold"/>
              </a:rPr>
              <a:t>Result Comparison</a:t>
            </a:r>
          </a:p>
        </p:txBody>
      </p:sp>
      <p:sp>
        <p:nvSpPr>
          <p:cNvPr name="TextBox 6" id="6"/>
          <p:cNvSpPr txBox="true"/>
          <p:nvPr/>
        </p:nvSpPr>
        <p:spPr>
          <a:xfrm rot="0">
            <a:off x="0" y="9277350"/>
            <a:ext cx="18288000" cy="720726"/>
          </a:xfrm>
          <a:prstGeom prst="rect">
            <a:avLst/>
          </a:prstGeom>
        </p:spPr>
        <p:txBody>
          <a:bodyPr anchor="t" rtlCol="false" tIns="0" lIns="0" bIns="0" rIns="0">
            <a:spAutoFit/>
          </a:bodyPr>
          <a:lstStyle/>
          <a:p>
            <a:pPr algn="ctr">
              <a:lnSpc>
                <a:spcPts val="2875"/>
              </a:lnSpc>
              <a:spcBef>
                <a:spcPct val="0"/>
              </a:spcBef>
            </a:pPr>
            <a:r>
              <a:rPr lang="en-US" sz="2500" spc="7">
                <a:solidFill>
                  <a:srgbClr val="000000"/>
                </a:solidFill>
                <a:latin typeface="Playfair Display Bold"/>
              </a:rPr>
              <a:t>THE SVM CLASSIFIER DEMONSTRATED EFFECTIVE PERFORMANCE IN CLASSIFYING LARGE DATA SETS OF BRAIN MRI IMAGES. THE LINEAR KERNEL FUNCTION PROVIDED THE BEST BALANCE OF SENSITIVITY AND SPECIFICITY.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29464" y="-2765749"/>
            <a:ext cx="34389693" cy="19447962"/>
          </a:xfrm>
          <a:custGeom>
            <a:avLst/>
            <a:gdLst/>
            <a:ahLst/>
            <a:cxnLst/>
            <a:rect r="r" b="b" t="t" l="l"/>
            <a:pathLst>
              <a:path h="19447962" w="34389693">
                <a:moveTo>
                  <a:pt x="0" y="0"/>
                </a:moveTo>
                <a:lnTo>
                  <a:pt x="34389693" y="0"/>
                </a:lnTo>
                <a:lnTo>
                  <a:pt x="34389693" y="19447962"/>
                </a:lnTo>
                <a:lnTo>
                  <a:pt x="0" y="19447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315455" y="-167058"/>
            <a:ext cx="4681984" cy="1193901"/>
          </a:xfrm>
          <a:prstGeom prst="rect">
            <a:avLst/>
          </a:prstGeom>
        </p:spPr>
        <p:txBody>
          <a:bodyPr anchor="t" rtlCol="false" tIns="0" lIns="0" bIns="0" rIns="0">
            <a:spAutoFit/>
          </a:bodyPr>
          <a:lstStyle/>
          <a:p>
            <a:pPr algn="ctr">
              <a:lnSpc>
                <a:spcPts val="9794"/>
              </a:lnSpc>
            </a:pPr>
            <a:r>
              <a:rPr lang="en-US" sz="6996" u="sng">
                <a:solidFill>
                  <a:srgbClr val="D1142B"/>
                </a:solidFill>
                <a:latin typeface="Canva Sans Bold"/>
              </a:rPr>
              <a:t>limitations</a:t>
            </a:r>
          </a:p>
        </p:txBody>
      </p:sp>
      <p:sp>
        <p:nvSpPr>
          <p:cNvPr name="TextBox 4" id="4"/>
          <p:cNvSpPr txBox="true"/>
          <p:nvPr/>
        </p:nvSpPr>
        <p:spPr>
          <a:xfrm rot="0">
            <a:off x="97508" y="2611228"/>
            <a:ext cx="18190492" cy="5643311"/>
          </a:xfrm>
          <a:prstGeom prst="rect">
            <a:avLst/>
          </a:prstGeom>
        </p:spPr>
        <p:txBody>
          <a:bodyPr anchor="t" rtlCol="false" tIns="0" lIns="0" bIns="0" rIns="0">
            <a:spAutoFit/>
          </a:bodyPr>
          <a:lstStyle/>
          <a:p>
            <a:pPr marL="500682" indent="-250341" lvl="1">
              <a:lnSpc>
                <a:spcPts val="2666"/>
              </a:lnSpc>
              <a:buFont typeface="Arial"/>
              <a:buChar char="•"/>
            </a:pPr>
            <a:r>
              <a:rPr lang="en-US" sz="2319" spc="6">
                <a:solidFill>
                  <a:srgbClr val="FFFFFF"/>
                </a:solidFill>
                <a:latin typeface="Playfair Display Bold"/>
              </a:rPr>
              <a:t>LIMITED DIVERSITY IN DATA</a:t>
            </a:r>
          </a:p>
          <a:p>
            <a:pPr>
              <a:lnSpc>
                <a:spcPts val="2666"/>
              </a:lnSpc>
            </a:pPr>
          </a:p>
          <a:p>
            <a:pPr marL="500682" indent="-250341" lvl="1">
              <a:lnSpc>
                <a:spcPts val="2666"/>
              </a:lnSpc>
              <a:buFont typeface="Arial"/>
              <a:buChar char="•"/>
            </a:pPr>
            <a:r>
              <a:rPr lang="en-US" sz="2319" spc="6">
                <a:solidFill>
                  <a:srgbClr val="FFFFFF"/>
                </a:solidFill>
                <a:latin typeface="Playfair Display Bold"/>
              </a:rPr>
              <a:t>Dependence on Image Enhancement Techniques</a:t>
            </a:r>
          </a:p>
          <a:p>
            <a:pPr>
              <a:lnSpc>
                <a:spcPts val="2666"/>
              </a:lnSpc>
            </a:pPr>
          </a:p>
          <a:p>
            <a:pPr marL="500682" indent="-250341" lvl="1">
              <a:lnSpc>
                <a:spcPts val="2666"/>
              </a:lnSpc>
              <a:buFont typeface="Arial"/>
              <a:buChar char="•"/>
            </a:pPr>
            <a:r>
              <a:rPr lang="en-US" sz="2319" spc="6">
                <a:solidFill>
                  <a:srgbClr val="FFFFFF"/>
                </a:solidFill>
                <a:latin typeface="Playfair Display Bold"/>
              </a:rPr>
              <a:t>Sensitivity to Parameter Tuning</a:t>
            </a:r>
          </a:p>
          <a:p>
            <a:pPr>
              <a:lnSpc>
                <a:spcPts val="2666"/>
              </a:lnSpc>
            </a:pPr>
          </a:p>
          <a:p>
            <a:pPr marL="500682" indent="-250341" lvl="1">
              <a:lnSpc>
                <a:spcPts val="2666"/>
              </a:lnSpc>
              <a:buFont typeface="Arial"/>
              <a:buChar char="•"/>
            </a:pPr>
            <a:r>
              <a:rPr lang="en-US" sz="2319" spc="6">
                <a:solidFill>
                  <a:srgbClr val="FFFFFF"/>
                </a:solidFill>
                <a:latin typeface="Playfair Display Bold"/>
              </a:rPr>
              <a:t>Limited Comparison with Other Techniques</a:t>
            </a:r>
          </a:p>
          <a:p>
            <a:pPr>
              <a:lnSpc>
                <a:spcPts val="2666"/>
              </a:lnSpc>
            </a:pPr>
          </a:p>
          <a:p>
            <a:pPr marL="500682" indent="-250341" lvl="1">
              <a:lnSpc>
                <a:spcPts val="2666"/>
              </a:lnSpc>
              <a:buFont typeface="Arial"/>
              <a:buChar char="•"/>
            </a:pPr>
            <a:r>
              <a:rPr lang="en-US" sz="2319" spc="6">
                <a:solidFill>
                  <a:srgbClr val="FFFFFF"/>
                </a:solidFill>
                <a:latin typeface="Playfair Display Bold"/>
              </a:rPr>
              <a:t>Evaluation on a Single Modality: The document focuses on the classification of brain MRI images, but it does not explore the potential limitations of applying the proposed method to other modalities.</a:t>
            </a:r>
          </a:p>
          <a:p>
            <a:pPr>
              <a:lnSpc>
                <a:spcPts val="2666"/>
              </a:lnSpc>
            </a:pPr>
          </a:p>
          <a:p>
            <a:pPr marL="500682" indent="-250341" lvl="1">
              <a:lnSpc>
                <a:spcPts val="2666"/>
              </a:lnSpc>
              <a:buFont typeface="Arial"/>
              <a:buChar char="•"/>
            </a:pPr>
            <a:r>
              <a:rPr lang="en-US" sz="2319" spc="6">
                <a:solidFill>
                  <a:srgbClr val="FFFFFF"/>
                </a:solidFill>
                <a:latin typeface="Playfair Display Bold"/>
              </a:rPr>
              <a:t>Assumption of Binary Classification</a:t>
            </a:r>
          </a:p>
          <a:p>
            <a:pPr>
              <a:lnSpc>
                <a:spcPts val="2666"/>
              </a:lnSpc>
            </a:pPr>
          </a:p>
          <a:p>
            <a:pPr marL="500682" indent="-250341" lvl="1">
              <a:lnSpc>
                <a:spcPts val="2666"/>
              </a:lnSpc>
              <a:buFont typeface="Arial"/>
              <a:buChar char="•"/>
            </a:pPr>
            <a:r>
              <a:rPr lang="en-US" sz="2319" spc="6">
                <a:solidFill>
                  <a:srgbClr val="FFFFFF"/>
                </a:solidFill>
                <a:latin typeface="Playfair Display Bold"/>
              </a:rPr>
              <a:t>Generalization to Different Tumor Types</a:t>
            </a:r>
          </a:p>
          <a:p>
            <a:pPr>
              <a:lnSpc>
                <a:spcPts val="2666"/>
              </a:lnSpc>
            </a:pPr>
          </a:p>
          <a:p>
            <a:pPr>
              <a:lnSpc>
                <a:spcPts val="2666"/>
              </a:lnSpc>
            </a:pPr>
          </a:p>
          <a:p>
            <a:pPr>
              <a:lnSpc>
                <a:spcPts val="241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265BAA"/>
        </a:solidFill>
      </p:bgPr>
    </p:bg>
    <p:spTree>
      <p:nvGrpSpPr>
        <p:cNvPr id="1" name=""/>
        <p:cNvGrpSpPr/>
        <p:nvPr/>
      </p:nvGrpSpPr>
      <p:grpSpPr>
        <a:xfrm>
          <a:off x="0" y="0"/>
          <a:ext cx="0" cy="0"/>
          <a:chOff x="0" y="0"/>
          <a:chExt cx="0" cy="0"/>
        </a:xfrm>
      </p:grpSpPr>
      <p:sp>
        <p:nvSpPr>
          <p:cNvPr name="TextBox 2" id="2"/>
          <p:cNvSpPr txBox="true"/>
          <p:nvPr/>
        </p:nvSpPr>
        <p:spPr>
          <a:xfrm rot="0">
            <a:off x="7083549" y="4689475"/>
            <a:ext cx="4120902" cy="831850"/>
          </a:xfrm>
          <a:prstGeom prst="rect">
            <a:avLst/>
          </a:prstGeom>
        </p:spPr>
        <p:txBody>
          <a:bodyPr anchor="t" rtlCol="false" tIns="0" lIns="0" bIns="0" rIns="0">
            <a:spAutoFit/>
          </a:bodyPr>
          <a:lstStyle/>
          <a:p>
            <a:pPr algn="ctr">
              <a:lnSpc>
                <a:spcPts val="5750"/>
              </a:lnSpc>
              <a:spcBef>
                <a:spcPct val="0"/>
              </a:spcBef>
            </a:pPr>
            <a:r>
              <a:rPr lang="en-US" sz="5000" spc="15">
                <a:solidFill>
                  <a:srgbClr val="000000"/>
                </a:solidFill>
                <a:latin typeface="Times New Roman Italics"/>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DAF0WrWxkCA</dc:identifier>
  <dcterms:modified xsi:type="dcterms:W3CDTF">2011-08-01T06:04:30Z</dcterms:modified>
  <cp:revision>1</cp:revision>
  <dc:title>paper review  of  Detection of Brain Tumor in MRI Images, using Combination of Fuzzy C-Means and SVM</dc:title>
</cp:coreProperties>
</file>